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74" r:id="rId3"/>
    <p:sldId id="475" r:id="rId4"/>
    <p:sldId id="399" r:id="rId5"/>
    <p:sldId id="353" r:id="rId6"/>
    <p:sldId id="529" r:id="rId7"/>
    <p:sldId id="530" r:id="rId8"/>
    <p:sldId id="492" r:id="rId9"/>
    <p:sldId id="493" r:id="rId10"/>
    <p:sldId id="531" r:id="rId11"/>
    <p:sldId id="532" r:id="rId12"/>
    <p:sldId id="533" r:id="rId13"/>
    <p:sldId id="576" r:id="rId14"/>
    <p:sldId id="498" r:id="rId15"/>
    <p:sldId id="536" r:id="rId16"/>
    <p:sldId id="572" r:id="rId17"/>
    <p:sldId id="538" r:id="rId18"/>
    <p:sldId id="539" r:id="rId19"/>
    <p:sldId id="540" r:id="rId20"/>
    <p:sldId id="564" r:id="rId21"/>
    <p:sldId id="541" r:id="rId22"/>
    <p:sldId id="542" r:id="rId23"/>
    <p:sldId id="573" r:id="rId24"/>
    <p:sldId id="549" r:id="rId25"/>
    <p:sldId id="567" r:id="rId26"/>
    <p:sldId id="566" r:id="rId27"/>
    <p:sldId id="550" r:id="rId28"/>
    <p:sldId id="544" r:id="rId29"/>
    <p:sldId id="548" r:id="rId30"/>
    <p:sldId id="546" r:id="rId31"/>
    <p:sldId id="551" r:id="rId32"/>
    <p:sldId id="560" r:id="rId33"/>
    <p:sldId id="571" r:id="rId34"/>
    <p:sldId id="574" r:id="rId35"/>
    <p:sldId id="568" r:id="rId36"/>
    <p:sldId id="570" r:id="rId37"/>
    <p:sldId id="545" r:id="rId38"/>
    <p:sldId id="554" r:id="rId39"/>
    <p:sldId id="556" r:id="rId40"/>
    <p:sldId id="557" r:id="rId41"/>
    <p:sldId id="559" r:id="rId42"/>
    <p:sldId id="547" r:id="rId43"/>
    <p:sldId id="561" r:id="rId44"/>
    <p:sldId id="562" r:id="rId45"/>
    <p:sldId id="563" r:id="rId46"/>
    <p:sldId id="349" r:id="rId47"/>
    <p:sldId id="577" r:id="rId48"/>
    <p:sldId id="578" r:id="rId49"/>
    <p:sldId id="579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Responsive Design" id="{BC4A3995-4CED-4320-A673-95328C9C809D}">
          <p14:sldIdLst>
            <p14:sldId id="353"/>
          </p14:sldIdLst>
        </p14:section>
        <p14:section name="Mobile First Concept" id="{A0D5FDD3-E304-4821-84B6-16D891ADEFDF}">
          <p14:sldIdLst>
            <p14:sldId id="529"/>
          </p14:sldIdLst>
        </p14:section>
        <p14:section name="Desktop First Concept" id="{8EDAC609-D3AC-444F-8FDC-FDBBDE27E7E2}">
          <p14:sldIdLst>
            <p14:sldId id="530"/>
          </p14:sldIdLst>
        </p14:section>
        <p14:section name="Media Queries" id="{A6A7EE84-4889-4E2F-B4D4-C01583BD3FE9}">
          <p14:sldIdLst>
            <p14:sldId id="492"/>
            <p14:sldId id="493"/>
            <p14:sldId id="531"/>
            <p14:sldId id="532"/>
            <p14:sldId id="533"/>
            <p14:sldId id="576"/>
          </p14:sldIdLst>
        </p14:section>
        <p14:section name="Flex Layout" id="{17E8888F-5016-4C23-BF74-F2BB096F18E1}">
          <p14:sldIdLst>
            <p14:sldId id="498"/>
            <p14:sldId id="536"/>
            <p14:sldId id="572"/>
            <p14:sldId id="538"/>
            <p14:sldId id="539"/>
            <p14:sldId id="540"/>
            <p14:sldId id="564"/>
            <p14:sldId id="541"/>
            <p14:sldId id="542"/>
            <p14:sldId id="573"/>
            <p14:sldId id="549"/>
            <p14:sldId id="567"/>
            <p14:sldId id="566"/>
            <p14:sldId id="550"/>
          </p14:sldIdLst>
        </p14:section>
        <p14:section name="Flexible Images" id="{3B8FF510-1DFF-420F-9B6F-FCA6114164BC}">
          <p14:sldIdLst>
            <p14:sldId id="544"/>
            <p14:sldId id="548"/>
          </p14:sldIdLst>
        </p14:section>
        <p14:section name="Flexible Fonts" id="{164C2D2E-CBDA-42F1-8BEF-4FE03361855B}">
          <p14:sldIdLst>
            <p14:sldId id="546"/>
            <p14:sldId id="551"/>
          </p14:sldIdLst>
        </p14:section>
        <p14:section name="Flexible Forms" id="{91DBFF84-79AC-443A-95BA-B00F1DDA4268}">
          <p14:sldIdLst>
            <p14:sldId id="560"/>
            <p14:sldId id="571"/>
            <p14:sldId id="574"/>
            <p14:sldId id="568"/>
            <p14:sldId id="570"/>
          </p14:sldIdLst>
        </p14:section>
        <p14:section name="Flexible Tables" id="{B380C4C0-6327-4D6C-8E77-88200EE67E0A}">
          <p14:sldIdLst>
            <p14:sldId id="545"/>
            <p14:sldId id="554"/>
            <p14:sldId id="556"/>
            <p14:sldId id="557"/>
            <p14:sldId id="559"/>
          </p14:sldIdLst>
        </p14:section>
        <p14:section name="Flexible Navigation Menus" id="{1E20448B-30F1-499B-942F-A5BFF567F3D6}">
          <p14:sldIdLst>
            <p14:sldId id="547"/>
            <p14:sldId id="561"/>
            <p14:sldId id="562"/>
          </p14:sldIdLst>
        </p14:section>
        <p14:section name="ViewPort" id="{361C0F5F-D291-416D-AD3F-EE79D3703565}">
          <p14:sldIdLst>
            <p14:sldId id="563"/>
          </p14:sldIdLst>
        </p14:section>
        <p14:section name="Conclusion" id="{10E03AB1-9AA8-4E86-9A64-D741901E50A2}">
          <p14:sldIdLst>
            <p14:sldId id="349"/>
            <p14:sldId id="577"/>
            <p14:sldId id="578"/>
            <p14:sldId id="57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1001" autoAdjust="0"/>
  </p:normalViewPr>
  <p:slideViewPr>
    <p:cSldViewPr>
      <p:cViewPr>
        <p:scale>
          <a:sx n="83" d="100"/>
          <a:sy n="83" d="100"/>
        </p:scale>
        <p:origin x="-180" y="-1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8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8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1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6/30/2017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#flexbox-examples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13417" y="489936"/>
            <a:ext cx="8543595" cy="1274511"/>
          </a:xfrm>
        </p:spPr>
        <p:txBody>
          <a:bodyPr anchor="ctr" anchorCtr="0"/>
          <a:lstStyle/>
          <a:p>
            <a:r>
              <a:rPr lang="en-US" dirty="0"/>
              <a:t>Responsive Design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891" y="3932797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113417" y="1797444"/>
            <a:ext cx="8543595" cy="717156"/>
          </a:xfrm>
        </p:spPr>
        <p:txBody>
          <a:bodyPr anchor="ctr" anchorCtr="0">
            <a:normAutofit/>
          </a:bodyPr>
          <a:lstStyle/>
          <a:p>
            <a:r>
              <a:rPr lang="en-US" sz="3800" dirty="0"/>
              <a:t>Sites that Adapt to</a:t>
            </a:r>
            <a:r>
              <a:rPr lang="bg-BG" sz="3800" dirty="0"/>
              <a:t> </a:t>
            </a:r>
            <a:r>
              <a:rPr lang="en-US" sz="3800" dirty="0"/>
              <a:t>Different Devices</a:t>
            </a:r>
            <a:endParaRPr lang="en-US" sz="3800" noProof="1"/>
          </a:p>
        </p:txBody>
      </p:sp>
      <p:pic>
        <p:nvPicPr>
          <p:cNvPr id="1030" name="Picture 6" descr="Свързано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69" y="2895600"/>
            <a:ext cx="5586009" cy="35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rot="854879">
            <a:off x="4518323" y="3721187"/>
            <a:ext cx="2126745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Responsive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Sites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960px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137160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960px)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calc(50% - 10px)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solid #1907ff;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#a97c36;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276600"/>
            <a:ext cx="5552839" cy="31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480px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4897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#fff60e;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#1907ff;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2057400"/>
            <a:ext cx="4078480" cy="44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06644"/>
            <a:ext cx="11804822" cy="5514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Width ≥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1024px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Desktops / laptops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  <a:r>
              <a:rPr lang="en-US" dirty="0"/>
              <a:t> ≤ width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1023px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Width &lt;</a:t>
            </a:r>
            <a:r>
              <a:rPr lang="bg-BG" dirty="0"/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Smartphone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Resolutions to Consider</a:t>
            </a:r>
          </a:p>
        </p:txBody>
      </p:sp>
      <p:pic>
        <p:nvPicPr>
          <p:cNvPr id="1028" name="Picture 4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46" y="4778045"/>
            <a:ext cx="1622755" cy="1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32743" y="2888904"/>
            <a:ext cx="1320163" cy="1676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3" y="1131284"/>
            <a:ext cx="1931380" cy="1535716"/>
          </a:xfrm>
          <a:prstGeom prst="rect">
            <a:avLst/>
          </a:prstGeom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506652" y="12820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Normal CSS for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desktops / laptops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506652" y="31108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1024px)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506652" y="49396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640px)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635616"/>
            <a:ext cx="10363200" cy="820600"/>
          </a:xfrm>
        </p:spPr>
        <p:txBody>
          <a:bodyPr/>
          <a:lstStyle/>
          <a:p>
            <a:r>
              <a:rPr lang="en-US" dirty="0"/>
              <a:t>Flexbox: Flexible Layout in CSS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82047" y="1179944"/>
            <a:ext cx="9624731" cy="4208600"/>
            <a:chOff x="1282047" y="1143000"/>
            <a:chExt cx="9624731" cy="4208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047" y="1143000"/>
              <a:ext cx="9624731" cy="4208600"/>
            </a:xfrm>
            <a:prstGeom prst="roundRect">
              <a:avLst>
                <a:gd name="adj" fmla="val 1720"/>
              </a:avLst>
            </a:prstGeom>
          </p:spPr>
        </p:pic>
        <p:sp>
          <p:nvSpPr>
            <p:cNvPr id="2" name="TextBox 1"/>
            <p:cNvSpPr txBox="1"/>
            <p:nvPr/>
          </p:nvSpPr>
          <p:spPr>
            <a:xfrm rot="21319998">
              <a:off x="6153801" y="4510642"/>
              <a:ext cx="22050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display: flex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2511" y="47373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491573" y="4736492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72" y="3296799"/>
            <a:ext cx="6934200" cy="1503801"/>
          </a:xfrm>
          <a:prstGeom prst="roundRect">
            <a:avLst>
              <a:gd name="adj" fmla="val 1901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1157572" y="5227178"/>
            <a:ext cx="2879440" cy="4242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Inline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62511" y="4876800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91573" y="4876800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3704" y="5348790"/>
            <a:ext cx="4371108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87" y="3314700"/>
            <a:ext cx="7667625" cy="1638300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25873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</a:t>
            </a:r>
            <a:r>
              <a:rPr lang="en-US"/>
              <a:t>: Flex Direction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94" y="1558580"/>
            <a:ext cx="8998236" cy="232762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633" y="453899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84812" y="4533291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95633" y="542038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84812" y="5420380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8612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4373344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129604" y="1706215"/>
            <a:ext cx="1555608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913812" y="1706215"/>
            <a:ext cx="1518296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5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0" grpId="0" animBg="1"/>
      <p:bldP spid="16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 Wrap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3831610"/>
            <a:ext cx="62627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1254431"/>
            <a:ext cx="74057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class="flex-item"&gt;Last Box&lt;/div&gt;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31719"/>
            <a:ext cx="4419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5358" y="4650093"/>
            <a:ext cx="306165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2" y="1254431"/>
            <a:ext cx="3162300" cy="2714625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83512" y="3248892"/>
            <a:ext cx="2882450" cy="1372501"/>
          </a:xfrm>
          <a:prstGeom prst="wedgeRoundRectCallout">
            <a:avLst>
              <a:gd name="adj1" fmla="val -69565"/>
              <a:gd name="adj2" fmla="val 568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flex-wrap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</a:p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wrap-reverse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Properties: Justify Content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4038600"/>
            <a:ext cx="63389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2170868"/>
            <a:ext cx="109727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3&lt;/div&gt;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3865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068" y="4861761"/>
            <a:ext cx="453274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943220"/>
            <a:ext cx="9032361" cy="1165831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18012" y="3836789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main axis</a:t>
            </a:r>
          </a:p>
        </p:txBody>
      </p:sp>
    </p:spTree>
    <p:extLst>
      <p:ext uri="{BB962C8B-B14F-4D97-AF65-F5344CB8AC3E}">
        <p14:creationId xmlns:p14="http://schemas.microsoft.com/office/powerpoint/2010/main" val="23602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</a:t>
            </a:r>
            <a:r>
              <a:rPr lang="en-US"/>
              <a:t>: Align Items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3005" y="3831610"/>
            <a:ext cx="6421734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align-items: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 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3005" y="1381342"/>
            <a:ext cx="11040499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12812" y="4690645"/>
            <a:ext cx="3810000" cy="3874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467177"/>
            <a:ext cx="3286280" cy="1921210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90139" y="3615794"/>
            <a:ext cx="2272261" cy="946727"/>
          </a:xfrm>
          <a:prstGeom prst="wedgeRoundRectCallout">
            <a:avLst>
              <a:gd name="adj1" fmla="val -60353"/>
              <a:gd name="adj2" fmla="val 552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cross axis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18304" y="403166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6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Mobile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Desktop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Media Queries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 Layout (Flexbox)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Images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Fonts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Tables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Navigation Menus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64" y="3843293"/>
            <a:ext cx="2076748" cy="2677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59" y="509154"/>
            <a:ext cx="2209800" cy="1243446"/>
          </a:xfrm>
          <a:prstGeom prst="roundRect">
            <a:avLst>
              <a:gd name="adj" fmla="val 8241"/>
            </a:avLst>
          </a:prstGeom>
        </p:spPr>
      </p:pic>
      <p:pic>
        <p:nvPicPr>
          <p:cNvPr id="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38" y="506906"/>
            <a:ext cx="2769552" cy="1245694"/>
          </a:xfrm>
          <a:prstGeom prst="roundRect">
            <a:avLst>
              <a:gd name="adj" fmla="val 9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06" y="2246051"/>
            <a:ext cx="3224906" cy="1410153"/>
          </a:xfrm>
          <a:prstGeom prst="roundRect">
            <a:avLst>
              <a:gd name="adj" fmla="val 6228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827" y="4254975"/>
            <a:ext cx="6225585" cy="908068"/>
          </a:xfrm>
          <a:prstGeom prst="roundRect">
            <a:avLst>
              <a:gd name="adj" fmla="val 3062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469" y="4038600"/>
            <a:ext cx="2065143" cy="2248887"/>
          </a:xfrm>
          <a:prstGeom prst="roundRect">
            <a:avLst>
              <a:gd name="adj" fmla="val 87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811" y="2022083"/>
            <a:ext cx="3893629" cy="1824266"/>
          </a:xfrm>
          <a:prstGeom prst="roundRect">
            <a:avLst>
              <a:gd name="adj" fmla="val 4658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412" y="5303734"/>
            <a:ext cx="1596118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Flexbox Properties: Order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3340" y="3294884"/>
            <a:ext cx="583841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13340" y="990600"/>
            <a:ext cx="1117254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18687" y="3294884"/>
            <a:ext cx="5167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495800"/>
            <a:ext cx="6429675" cy="1860947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218895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377909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536922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3</a:t>
            </a:r>
          </a:p>
        </p:txBody>
      </p:sp>
    </p:spTree>
    <p:extLst>
      <p:ext uri="{BB962C8B-B14F-4D97-AF65-F5344CB8AC3E}">
        <p14:creationId xmlns:p14="http://schemas.microsoft.com/office/powerpoint/2010/main" val="101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938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63974"/>
            <a:ext cx="6000606" cy="1242084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93854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4765756"/>
            <a:ext cx="2888181" cy="1692771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90188" y="4965811"/>
            <a:ext cx="3021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rrow: Down 13"/>
          <p:cNvSpPr/>
          <p:nvPr/>
        </p:nvSpPr>
        <p:spPr>
          <a:xfrm>
            <a:off x="10090083" y="4462473"/>
            <a:ext cx="33341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466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88154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88154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37213" y="5011978"/>
            <a:ext cx="607680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80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.flex-item03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3470360"/>
            <a:ext cx="6076806" cy="1157813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39027" y="4288929"/>
            <a:ext cx="2545786" cy="953656"/>
          </a:xfrm>
          <a:prstGeom prst="wedgeRoundRectCallout">
            <a:avLst>
              <a:gd name="adj1" fmla="val 68284"/>
              <a:gd name="adj2" fmla="val -42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20% of the spare space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8380412" y="3000818"/>
            <a:ext cx="2545786" cy="953656"/>
          </a:xfrm>
          <a:prstGeom prst="wedgeRoundRectCallout">
            <a:avLst>
              <a:gd name="adj1" fmla="val -64142"/>
              <a:gd name="adj2" fmla="val 60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80% of the spare space</a:t>
            </a:r>
          </a:p>
        </p:txBody>
      </p:sp>
    </p:spTree>
    <p:extLst>
      <p:ext uri="{BB962C8B-B14F-4D97-AF65-F5344CB8AC3E}">
        <p14:creationId xmlns:p14="http://schemas.microsoft.com/office/powerpoint/2010/main" val="9784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</a:t>
            </a:r>
            <a:br>
              <a:rPr lang="en-US" dirty="0"/>
            </a:br>
            <a:r>
              <a:rPr lang="en-US" dirty="0"/>
              <a:t>HTML file for a</a:t>
            </a:r>
            <a:br>
              <a:rPr lang="en-US" dirty="0"/>
            </a:br>
            <a:r>
              <a:rPr lang="en-US" dirty="0"/>
              <a:t>Web site</a:t>
            </a:r>
            <a:endParaRPr lang="en-GB" dirty="0"/>
          </a:p>
          <a:p>
            <a:r>
              <a:rPr lang="en-US" dirty="0"/>
              <a:t>Write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800px</a:t>
            </a:r>
          </a:p>
          <a:p>
            <a:pPr lvl="1"/>
            <a:r>
              <a:rPr lang="en-US" dirty="0"/>
              <a:t>at 600px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FlexBox Order</a:t>
            </a:r>
            <a:endParaRPr lang="en-GB" dirty="0"/>
          </a:p>
        </p:txBody>
      </p:sp>
      <p:sp>
        <p:nvSpPr>
          <p:cNvPr id="8" name="Arrow: Down 7"/>
          <p:cNvSpPr/>
          <p:nvPr/>
        </p:nvSpPr>
        <p:spPr>
          <a:xfrm>
            <a:off x="5136615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rrow: Down 8"/>
          <p:cNvSpPr/>
          <p:nvPr/>
        </p:nvSpPr>
        <p:spPr>
          <a:xfrm>
            <a:off x="9735487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" name="Group 12"/>
          <p:cNvGrpSpPr/>
          <p:nvPr/>
        </p:nvGrpSpPr>
        <p:grpSpPr>
          <a:xfrm>
            <a:off x="4063279" y="1252492"/>
            <a:ext cx="7569609" cy="2245713"/>
            <a:chOff x="4024750" y="1354159"/>
            <a:chExt cx="7569609" cy="22457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750" y="1354159"/>
              <a:ext cx="7569609" cy="2209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95140" y="3138207"/>
              <a:ext cx="1985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≥ 800px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19086" y="4229225"/>
            <a:ext cx="3425615" cy="2075872"/>
            <a:chOff x="8156433" y="4343400"/>
            <a:chExt cx="3425615" cy="20758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6433" y="4343400"/>
              <a:ext cx="3413802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895176" y="6019162"/>
              <a:ext cx="1686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&lt; 600px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65009" y="4229225"/>
            <a:ext cx="5124213" cy="2057400"/>
            <a:chOff x="2702356" y="4343400"/>
            <a:chExt cx="5124213" cy="2057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356" y="4343400"/>
              <a:ext cx="5124213" cy="2057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44664" y="6000690"/>
              <a:ext cx="25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600px ≤ width &lt; 800px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8012" y="6355214"/>
            <a:ext cx="1102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Hint: </a:t>
            </a:r>
            <a:r>
              <a:rPr lang="en-US" sz="1800" dirty="0">
                <a:hlinkClick r:id="rId5"/>
              </a:rPr>
              <a:t>https://css-tricks.com/snippets/css/a-guide-to-flexbox/#flexbox-examples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743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6212" y="3292293"/>
            <a:ext cx="8991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"&gt;Header&lt;/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&gt;Pellentesque habitant…&lt;/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1&lt;/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2&lt;/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"&gt;Footer&lt;/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1" y="1310609"/>
            <a:ext cx="5334000" cy="1557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01" y="1447800"/>
            <a:ext cx="3536479" cy="1419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480" y="1524000"/>
            <a:ext cx="2229684" cy="13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143000"/>
            <a:ext cx="54102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flex-flow: row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flex: 1 100%;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tomato;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61209" y="1143000"/>
            <a:ext cx="53292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background:deepskyblue;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gold;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hotpink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lightgreen;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187708"/>
            <a:ext cx="9524947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800px)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600px)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flex: 1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00" y="2147648"/>
            <a:ext cx="4790023" cy="1923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1" y="4434761"/>
            <a:ext cx="3233822" cy="1948931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5528876"/>
            <a:ext cx="2656598" cy="979235"/>
          </a:xfrm>
          <a:prstGeom prst="wedgeRoundRectCallout">
            <a:avLst>
              <a:gd name="adj1" fmla="val -62261"/>
              <a:gd name="adj2" fmla="val -46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flex-basis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(initial main size)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741612" y="5791200"/>
            <a:ext cx="1761267" cy="642222"/>
          </a:xfrm>
          <a:prstGeom prst="wedgeRoundRectCallout">
            <a:avLst>
              <a:gd name="adj1" fmla="val 46741"/>
              <a:gd name="adj2" fmla="val -9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flex-grow</a:t>
            </a:r>
          </a:p>
        </p:txBody>
      </p:sp>
    </p:spTree>
    <p:extLst>
      <p:ext uri="{BB962C8B-B14F-4D97-AF65-F5344CB8AC3E}">
        <p14:creationId xmlns:p14="http://schemas.microsoft.com/office/powerpoint/2010/main" val="6324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5627825"/>
            <a:ext cx="10363200" cy="820600"/>
          </a:xfrm>
        </p:spPr>
        <p:txBody>
          <a:bodyPr/>
          <a:lstStyle/>
          <a:p>
            <a:r>
              <a:rPr lang="en-US" dirty="0"/>
              <a:t>Flexible Images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79" y="1371600"/>
            <a:ext cx="7606665" cy="3866722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372471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Images: Use "max-width"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6445" y="1349322"/>
            <a:ext cx="11049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class="image-container"&gt;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src="Logo-CSS3.jpg" alt="css-logo"&gt;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6445" y="3218446"/>
            <a:ext cx="11049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.image-container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100%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00" y="2304046"/>
            <a:ext cx="4896331" cy="4003631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51654" y="4906819"/>
            <a:ext cx="3352800" cy="1069538"/>
          </a:xfrm>
          <a:prstGeom prst="wedgeRoundRectCallout">
            <a:avLst>
              <a:gd name="adj1" fmla="val -64124"/>
              <a:gd name="adj2" fmla="val -33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overrides the width property</a:t>
            </a:r>
          </a:p>
        </p:txBody>
      </p:sp>
    </p:spTree>
    <p:extLst>
      <p:ext uri="{BB962C8B-B14F-4D97-AF65-F5344CB8AC3E}">
        <p14:creationId xmlns:p14="http://schemas.microsoft.com/office/powerpoint/2010/main" val="88576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32012" y="5475128"/>
            <a:ext cx="79248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Flexible Fonts</a:t>
            </a:r>
          </a:p>
        </p:txBody>
      </p:sp>
      <p:pic>
        <p:nvPicPr>
          <p:cNvPr id="6146" name="Picture 2" descr="Резултат с изображение за font 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1448659"/>
            <a:ext cx="6286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990600"/>
            <a:ext cx="2658086" cy="2054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49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ems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the font size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1.4375em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16px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Fonts: Use "</a:t>
            </a:r>
            <a:r>
              <a:rPr lang="en-US" noProof="1"/>
              <a:t>em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6192" y="3406614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23px;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23 / 16 = 1.4375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6192" y="5203566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1.4375em;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58274" y="4539688"/>
            <a:ext cx="469099" cy="539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727" y="1276568"/>
            <a:ext cx="2302885" cy="1779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0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0569" y="5334000"/>
            <a:ext cx="7412182" cy="820600"/>
          </a:xfrm>
        </p:spPr>
        <p:txBody>
          <a:bodyPr/>
          <a:lstStyle/>
          <a:p>
            <a:r>
              <a:rPr lang="en-US" dirty="0"/>
              <a:t>Responsive Forms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60" y="685800"/>
            <a:ext cx="4548146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54" y="932872"/>
            <a:ext cx="4137209" cy="3838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360" y="1254383"/>
            <a:ext cx="2634308" cy="5059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20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</a:t>
            </a:r>
            <a:br>
              <a:rPr lang="en-US" dirty="0"/>
            </a:br>
            <a:r>
              <a:rPr lang="en-US" dirty="0"/>
              <a:t>HTML file and CSS file</a:t>
            </a:r>
            <a:endParaRPr lang="en-GB" dirty="0"/>
          </a:p>
          <a:p>
            <a:r>
              <a:rPr lang="en-US" dirty="0"/>
              <a:t>Write the missing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660px</a:t>
            </a:r>
          </a:p>
          <a:p>
            <a:pPr lvl="1"/>
            <a:r>
              <a:rPr lang="en-US" dirty="0"/>
              <a:t>at 800px</a:t>
            </a:r>
          </a:p>
          <a:p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Contact </a:t>
            </a:r>
            <a:r>
              <a:rPr lang="en-US" dirty="0" smtClean="0"/>
              <a:t>Form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6" y="1219199"/>
            <a:ext cx="3346676" cy="1850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5" y="3276599"/>
            <a:ext cx="3346675" cy="3105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834" y="1219200"/>
            <a:ext cx="2687904" cy="5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Contact </a:t>
            </a:r>
            <a:r>
              <a:rPr lang="en-US" dirty="0" smtClean="0"/>
              <a:t>Form (</a:t>
            </a:r>
            <a:r>
              <a:rPr lang="en-US" dirty="0"/>
              <a:t>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1430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"&gt;Send&lt;/button&gt;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68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2412" y="3554807"/>
            <a:ext cx="10944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padding: 10px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818977" y="1332369"/>
            <a:ext cx="1600200" cy="1868030"/>
            <a:chOff x="9818977" y="1332369"/>
            <a:chExt cx="1600200" cy="186803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818977" y="1332369"/>
              <a:ext cx="1600200" cy="186803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042412" y="1524000"/>
              <a:ext cx="1157400" cy="1484768"/>
              <a:chOff x="10042412" y="1542484"/>
              <a:chExt cx="1095600" cy="1447800"/>
            </a:xfrm>
          </p:grpSpPr>
          <p:sp>
            <p:nvSpPr>
              <p:cNvPr id="9" name="Rectangle: Rounded Corners 8"/>
              <p:cNvSpPr/>
              <p:nvPr/>
            </p:nvSpPr>
            <p:spPr>
              <a:xfrm>
                <a:off x="100424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5902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991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50884" y="1282005"/>
            <a:ext cx="1048705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800px)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 calc(100% - 40px);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0884" y="3200400"/>
            <a:ext cx="1048705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660px)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.left-contact, .right-contact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94812" y="3429000"/>
            <a:ext cx="1828800" cy="2286000"/>
            <a:chOff x="9294812" y="3429000"/>
            <a:chExt cx="1828800" cy="228600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3429000"/>
              <a:ext cx="1828800" cy="228600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9550166" y="3663508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9550166" y="4572000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64625" y="1151122"/>
            <a:ext cx="2592388" cy="1646760"/>
            <a:chOff x="9028905" y="1151120"/>
            <a:chExt cx="2741613" cy="1515879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9028905" y="1151120"/>
              <a:ext cx="2741613" cy="151587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599612" y="1332369"/>
              <a:ext cx="1600200" cy="1182231"/>
              <a:chOff x="9818977" y="1332369"/>
              <a:chExt cx="1600200" cy="1868030"/>
            </a:xfrm>
          </p:grpSpPr>
          <p:sp>
            <p:nvSpPr>
              <p:cNvPr id="17" name="Rectangle: Rounded Corners 16"/>
              <p:cNvSpPr/>
              <p:nvPr/>
            </p:nvSpPr>
            <p:spPr>
              <a:xfrm>
                <a:off x="9818977" y="1332369"/>
                <a:ext cx="1600200" cy="1868030"/>
              </a:xfrm>
              <a:prstGeom prst="roundRect">
                <a:avLst>
                  <a:gd name="adj" fmla="val 32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042415" y="1524000"/>
                <a:ext cx="1157399" cy="1484768"/>
                <a:chOff x="10042414" y="1542484"/>
                <a:chExt cx="1095599" cy="1447800"/>
              </a:xfrm>
            </p:grpSpPr>
            <p:sp>
              <p:nvSpPr>
                <p:cNvPr id="19" name="Rectangle: Rounded Corners 18"/>
                <p:cNvSpPr/>
                <p:nvPr/>
              </p:nvSpPr>
              <p:spPr>
                <a:xfrm>
                  <a:off x="10042414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20" name="Rectangle: Rounded Corners 19"/>
                <p:cNvSpPr/>
                <p:nvPr/>
              </p:nvSpPr>
              <p:spPr>
                <a:xfrm>
                  <a:off x="10590213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1789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</a:t>
            </a:r>
            <a:r>
              <a:rPr lang="en-US" dirty="0" smtClean="0"/>
              <a:t>Form (2)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14163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(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max-width: 660px) { 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.right-contact input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- 70px);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textarea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- 100px);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.button-contact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- 35px);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66" y="1238319"/>
            <a:ext cx="3557546" cy="1966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66" y="3366236"/>
            <a:ext cx="3352800" cy="3110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993" y="1906031"/>
            <a:ext cx="1875219" cy="3601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39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4255653"/>
            <a:ext cx="6096000" cy="820600"/>
          </a:xfrm>
        </p:spPr>
        <p:txBody>
          <a:bodyPr/>
          <a:lstStyle/>
          <a:p>
            <a:r>
              <a:rPr lang="en-US" dirty="0"/>
              <a:t>Flexible Tables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524000"/>
            <a:ext cx="10384030" cy="1514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627744"/>
            <a:ext cx="3298137" cy="3591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29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You are given </a:t>
            </a:r>
            <a:br>
              <a:rPr lang="en-US" sz="3600" dirty="0"/>
            </a:br>
            <a:r>
              <a:rPr lang="en-US" sz="3600" dirty="0"/>
              <a:t>the HTML file:</a:t>
            </a:r>
          </a:p>
          <a:p>
            <a:pPr>
              <a:spcBef>
                <a:spcPts val="2400"/>
              </a:spcBef>
            </a:pPr>
            <a:r>
              <a:rPr lang="en-US" sz="3600" dirty="0"/>
              <a:t>Make the HTML table responsive</a:t>
            </a:r>
            <a:br>
              <a:rPr lang="en-US" sz="3600" dirty="0"/>
            </a:br>
            <a:r>
              <a:rPr lang="en-US" sz="3600" dirty="0"/>
              <a:t>like at the screenshot on the right</a:t>
            </a:r>
          </a:p>
          <a:p>
            <a:pPr lvl="1">
              <a:spcBef>
                <a:spcPts val="2400"/>
              </a:spcBef>
            </a:pPr>
            <a:r>
              <a:rPr lang="en-US" sz="3400" dirty="0"/>
              <a:t>Add media query at </a:t>
            </a:r>
            <a:r>
              <a:rPr lang="en-US" sz="34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max-width: 600px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Bank Credit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218222"/>
            <a:ext cx="8196120" cy="1123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4" y="2594457"/>
            <a:ext cx="3557448" cy="3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39" y="1031969"/>
            <a:ext cx="1005834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Create Table--&gt;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&lt;th&gt;Payment&lt;/th&gt;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&lt;th&gt;Issue Date&lt;/th&gt;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&lt;th&gt;Amount&lt;/th&gt;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&lt;th&gt;Period&lt;/th&gt;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Payment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"&gt;Payment #1&lt;/td&gt;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Issue Date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"&gt;02/01/2015&lt;/td&gt;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"&gt;$2,311&lt;/td&gt;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"&gt;01/01/2015 - 01/31/2015&lt;/td&gt;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&lt;/tr&gt;&lt;/tbody&gt;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91" y="1086325"/>
            <a:ext cx="6170441" cy="845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1954590"/>
            <a:ext cx="3015235" cy="30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165" y="1526262"/>
            <a:ext cx="535309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border-collapse: collapse;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08613" y="1526262"/>
            <a:ext cx="525779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#fff8b7;}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th, table td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1px;}</a:t>
            </a:r>
          </a:p>
        </p:txBody>
      </p:sp>
    </p:spTree>
    <p:extLst>
      <p:ext uri="{BB962C8B-B14F-4D97-AF65-F5344CB8AC3E}">
        <p14:creationId xmlns:p14="http://schemas.microsoft.com/office/powerpoint/2010/main" val="16679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18361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Responsive Design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657385"/>
            <a:ext cx="9296400" cy="69287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44" y="835308"/>
            <a:ext cx="6945736" cy="39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3564" y="1027613"/>
            <a:ext cx="689384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(max-width:600px)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0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 tr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-9999px;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-9999px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solid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#fff5e7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td::before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attr(data-label)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13612" y="1027613"/>
            <a:ext cx="453137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 solid #ccc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td:last-child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border-bottom: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23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656400"/>
            <a:ext cx="10363200" cy="820600"/>
          </a:xfrm>
        </p:spPr>
        <p:txBody>
          <a:bodyPr/>
          <a:lstStyle/>
          <a:p>
            <a:r>
              <a:rPr lang="en-US" dirty="0"/>
              <a:t>Responsive Navigation Menu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703298"/>
            <a:ext cx="5156295" cy="3831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37" y="685800"/>
            <a:ext cx="2641683" cy="4624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652" y="703298"/>
            <a:ext cx="762000" cy="4929445"/>
          </a:xfrm>
          <a:prstGeom prst="rect">
            <a:avLst/>
          </a:prstGeom>
        </p:spPr>
      </p:pic>
      <p:sp>
        <p:nvSpPr>
          <p:cNvPr id="3" name="Arrow: Bent 2"/>
          <p:cNvSpPr/>
          <p:nvPr/>
        </p:nvSpPr>
        <p:spPr>
          <a:xfrm flipV="1">
            <a:off x="5762635" y="4608072"/>
            <a:ext cx="685800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Arrow: Bent 8"/>
          <p:cNvSpPr/>
          <p:nvPr/>
        </p:nvSpPr>
        <p:spPr>
          <a:xfrm flipV="1">
            <a:off x="8775584" y="5123000"/>
            <a:ext cx="685800" cy="4987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HR Company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3" y="1214567"/>
            <a:ext cx="5486400" cy="4077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214567"/>
            <a:ext cx="2819400" cy="4935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253" y="1214567"/>
            <a:ext cx="786959" cy="50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6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HR Company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013436"/>
            <a:ext cx="710331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880px)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display:block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.learn-more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{text-align:center;}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max-width:100%;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font-size: 1.4em;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.top-list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5455" y="1013436"/>
            <a:ext cx="4321913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#f6f6f6;}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nav:hover ul.top-list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ViewPort</a:t>
            </a:r>
            <a:r>
              <a:rPr lang="en-US" dirty="0"/>
              <a:t>: Very Important for Mobile Sites</a:t>
            </a:r>
            <a:r>
              <a:rPr lang="bg-BG" dirty="0"/>
              <a:t>!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" y="1912016"/>
            <a:ext cx="2639414" cy="383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026" y="1196340"/>
            <a:ext cx="1610995" cy="52806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0812" y="3185485"/>
            <a:ext cx="5319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content="width=device-width, initial-scale=1.0"&gt;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369684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rrow: Right 8"/>
          <p:cNvSpPr/>
          <p:nvPr/>
        </p:nvSpPr>
        <p:spPr>
          <a:xfrm>
            <a:off x="9423910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010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Media queries </a:t>
            </a:r>
            <a:r>
              <a:rPr lang="en-GB" dirty="0"/>
              <a:t>allow different CSS for</a:t>
            </a:r>
            <a:br>
              <a:rPr lang="en-GB" dirty="0"/>
            </a:br>
            <a:r>
              <a:rPr lang="en-GB" dirty="0"/>
              <a:t>different screen sizes</a:t>
            </a:r>
          </a:p>
          <a:p>
            <a:endParaRPr lang="en-GB" dirty="0"/>
          </a:p>
          <a:p>
            <a:endParaRPr lang="en-GB" dirty="0"/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dirty="0"/>
              <a:t> is very powerful!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499597"/>
            <a:ext cx="3114316" cy="23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4383" y="2425005"/>
            <a:ext cx="772602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(max-width: 640px)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block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4382" y="4648200"/>
            <a:ext cx="772603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876" y="4567522"/>
            <a:ext cx="2159894" cy="18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574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42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First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95400"/>
            <a:ext cx="8955246" cy="5039080"/>
          </a:xfrm>
          <a:prstGeom prst="roundRect">
            <a:avLst>
              <a:gd name="adj" fmla="val 828"/>
            </a:avLst>
          </a:prstGeom>
        </p:spPr>
      </p:pic>
    </p:spTree>
    <p:extLst>
      <p:ext uri="{BB962C8B-B14F-4D97-AF65-F5344CB8AC3E}">
        <p14:creationId xmlns:p14="http://schemas.microsoft.com/office/powerpoint/2010/main" val="247079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Desktop First Design</a:t>
            </a:r>
          </a:p>
        </p:txBody>
      </p:sp>
      <p:pic>
        <p:nvPicPr>
          <p:cNvPr id="409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447800"/>
            <a:ext cx="10538655" cy="4740094"/>
          </a:xfrm>
          <a:prstGeom prst="roundRect">
            <a:avLst>
              <a:gd name="adj" fmla="val 82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2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Media Queries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7" y="1143000"/>
            <a:ext cx="7573850" cy="3962980"/>
          </a:xfrm>
          <a:prstGeom prst="roundRect">
            <a:avLst>
              <a:gd name="adj" fmla="val 1284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isometricOffAxis1Right">
              <a:rot lat="21464824" lon="20603913" rev="1847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1024px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2256"/>
            <a:ext cx="1089467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1024px)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#143cff;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34" y="3657600"/>
            <a:ext cx="7036278" cy="27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8000</TotalTime>
  <Words>2556</Words>
  <Application>Microsoft Office PowerPoint</Application>
  <PresentationFormat>Custom</PresentationFormat>
  <Paragraphs>520</Paragraphs>
  <Slides>48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SoftUni 16x9</vt:lpstr>
      <vt:lpstr>Responsive Design</vt:lpstr>
      <vt:lpstr>Table of Contents</vt:lpstr>
      <vt:lpstr>Have a Question?</vt:lpstr>
      <vt:lpstr>Responsive Design</vt:lpstr>
      <vt:lpstr>Mobile First Design</vt:lpstr>
      <vt:lpstr>Desktop First Design</vt:lpstr>
      <vt:lpstr>Media Queries</vt:lpstr>
      <vt:lpstr>Media Queries</vt:lpstr>
      <vt:lpstr>Media Queries: Width &lt; 1024px</vt:lpstr>
      <vt:lpstr>Media Queries: Width &lt; 960px</vt:lpstr>
      <vt:lpstr>Media Queries: Width &lt; 480px</vt:lpstr>
      <vt:lpstr>Typical Resolutions to Consider</vt:lpstr>
      <vt:lpstr>Flexbox: Flexible Layout in CSS</vt:lpstr>
      <vt:lpstr>Flex Container Properties: Flex</vt:lpstr>
      <vt:lpstr>Flex Container Properties: Inline Flex</vt:lpstr>
      <vt:lpstr>Flex Container Properties: Flex Direction</vt:lpstr>
      <vt:lpstr>Flex Container Properties: Flex Wrap</vt:lpstr>
      <vt:lpstr>Flex Container Properties: Justify Content</vt:lpstr>
      <vt:lpstr>Flex Container Properties: Align Items</vt:lpstr>
      <vt:lpstr>Children Flexbox Properties: Order</vt:lpstr>
      <vt:lpstr>Children Properties: Grow and Shrink</vt:lpstr>
      <vt:lpstr>Children Properties: Grow and Shrink</vt:lpstr>
      <vt:lpstr>Problem: FlexBox Order</vt:lpstr>
      <vt:lpstr>Solution: FlexBox Order HTML</vt:lpstr>
      <vt:lpstr>Solution: FlexBox Order CSS</vt:lpstr>
      <vt:lpstr>Solution: FlexBox Order</vt:lpstr>
      <vt:lpstr>Flexible Images</vt:lpstr>
      <vt:lpstr>Flexible Images: Use "max-width"</vt:lpstr>
      <vt:lpstr>PowerPoint Presentation</vt:lpstr>
      <vt:lpstr>Flexible Fonts: Use "em"</vt:lpstr>
      <vt:lpstr>Responsive Forms</vt:lpstr>
      <vt:lpstr>Problem: Contact Form</vt:lpstr>
      <vt:lpstr>Solution: Contact Form (HTML + CSS)</vt:lpstr>
      <vt:lpstr>Solution: Contact Form</vt:lpstr>
      <vt:lpstr>Solution: Contact Form (2)</vt:lpstr>
      <vt:lpstr>Flexible Tables</vt:lpstr>
      <vt:lpstr>Problem: Bank Credit</vt:lpstr>
      <vt:lpstr>Solution: Bank Credit (HTML)</vt:lpstr>
      <vt:lpstr>Solution: Bank Credit (CSS)</vt:lpstr>
      <vt:lpstr>Solution: Bank Credit (CSS) (2)</vt:lpstr>
      <vt:lpstr>Responsive Navigation Menu</vt:lpstr>
      <vt:lpstr>Problem: HR Company</vt:lpstr>
      <vt:lpstr>Solution: HR Company</vt:lpstr>
      <vt:lpstr>ViewPort: Very Important for Mobile Sites!</vt:lpstr>
      <vt:lpstr>Summary</vt:lpstr>
      <vt:lpstr>Responsive Design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Desi</cp:lastModifiedBy>
  <cp:revision>578</cp:revision>
  <dcterms:created xsi:type="dcterms:W3CDTF">2014-01-02T17:00:34Z</dcterms:created>
  <dcterms:modified xsi:type="dcterms:W3CDTF">2017-06-30T07:28:07Z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